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aytone One" charset="1" panose="00000500000000000000"/>
      <p:regular r:id="rId26"/>
    </p:embeddedFont>
    <p:embeddedFont>
      <p:font typeface="Roboto Bold" charset="1" panose="02000000000000000000"/>
      <p:regular r:id="rId27"/>
    </p:embeddedFont>
    <p:embeddedFont>
      <p:font typeface="Poppins" charset="1" panose="00000500000000000000"/>
      <p:regular r:id="rId28"/>
    </p:embeddedFont>
    <p:embeddedFont>
      <p:font typeface="Archivo Black" charset="1" panose="020B0A03020202020B04"/>
      <p:regular r:id="rId29"/>
    </p:embeddedFont>
    <p:embeddedFont>
      <p:font typeface="League Spartan" charset="1" panose="00000800000000000000"/>
      <p:regular r:id="rId30"/>
    </p:embeddedFont>
    <p:embeddedFont>
      <p:font typeface="Poppins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2587" y="4092474"/>
            <a:ext cx="12407707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WEBSITE TUYÊN TRUYỀN VÀ CHIA SẺ MẸO SỐNG XANH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15699" y="543603"/>
            <a:ext cx="1542148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303642"/>
                </a:solidFill>
                <a:latin typeface="Roboto Bold"/>
                <a:ea typeface="Roboto Bold"/>
                <a:cs typeface="Roboto Bold"/>
                <a:sym typeface="Roboto Bold"/>
              </a:rPr>
              <a:t>KHOA CNTT – TRƯỜNG KỸ THUẬT &amp; CÔNG NGHỆ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24600"/>
            <a:ext cx="8526827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GVHD: ThS. Khấu Văn Nhựt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967452" y="2322729"/>
            <a:ext cx="4917976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CHUYÊ</a:t>
            </a: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 NGÀNH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10355" y="7124600"/>
            <a:ext cx="8526827" cy="192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Sinh viên: Kiên Thị Bé Hai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MSSV: 110122218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Lớp: DA22TTA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3277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83277" y="1016485"/>
            <a:ext cx="5987175" cy="8740402"/>
          </a:xfrm>
          <a:custGeom>
            <a:avLst/>
            <a:gdLst/>
            <a:ahLst/>
            <a:cxnLst/>
            <a:rect r="r" b="b" t="t" l="l"/>
            <a:pathLst>
              <a:path h="8740402" w="5987175">
                <a:moveTo>
                  <a:pt x="0" y="0"/>
                </a:moveTo>
                <a:lnTo>
                  <a:pt x="5987176" y="0"/>
                </a:lnTo>
                <a:lnTo>
                  <a:pt x="5987176" y="8740402"/>
                </a:lnTo>
                <a:lnTo>
                  <a:pt x="0" y="8740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0430" y="0"/>
            <a:ext cx="6262330" cy="9417038"/>
          </a:xfrm>
          <a:custGeom>
            <a:avLst/>
            <a:gdLst/>
            <a:ahLst/>
            <a:cxnLst/>
            <a:rect r="r" b="b" t="t" l="l"/>
            <a:pathLst>
              <a:path h="9417038" w="6262330">
                <a:moveTo>
                  <a:pt x="0" y="0"/>
                </a:moveTo>
                <a:lnTo>
                  <a:pt x="6262330" y="0"/>
                </a:lnTo>
                <a:lnTo>
                  <a:pt x="6262330" y="9417038"/>
                </a:lnTo>
                <a:lnTo>
                  <a:pt x="0" y="9417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5643" y="125310"/>
            <a:ext cx="5898349" cy="90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SƠ ĐỒ USE CASE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28993" y="9770110"/>
            <a:ext cx="563457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Case người dùng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73225" y="9680687"/>
            <a:ext cx="563457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Case quản trị viên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57840" y="1950106"/>
            <a:ext cx="4251920" cy="228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299K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 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8011" y="1275215"/>
            <a:ext cx="14617382" cy="8169788"/>
            <a:chOff x="0" y="0"/>
            <a:chExt cx="145426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4262" cy="812800"/>
            </a:xfrm>
            <a:custGeom>
              <a:avLst/>
              <a:gdLst/>
              <a:ahLst/>
              <a:cxnLst/>
              <a:rect r="r" b="b" t="t" l="l"/>
              <a:pathLst>
                <a:path h="812800" w="1454262">
                  <a:moveTo>
                    <a:pt x="12182" y="0"/>
                  </a:moveTo>
                  <a:lnTo>
                    <a:pt x="1442080" y="0"/>
                  </a:lnTo>
                  <a:cubicBezTo>
                    <a:pt x="1448808" y="0"/>
                    <a:pt x="1454262" y="5454"/>
                    <a:pt x="1454262" y="12182"/>
                  </a:cubicBezTo>
                  <a:lnTo>
                    <a:pt x="1454262" y="800618"/>
                  </a:lnTo>
                  <a:cubicBezTo>
                    <a:pt x="1454262" y="803849"/>
                    <a:pt x="1452978" y="806948"/>
                    <a:pt x="1450694" y="809232"/>
                  </a:cubicBezTo>
                  <a:cubicBezTo>
                    <a:pt x="1448409" y="811517"/>
                    <a:pt x="1445311" y="812800"/>
                    <a:pt x="1442080" y="812800"/>
                  </a:cubicBezTo>
                  <a:lnTo>
                    <a:pt x="12182" y="812800"/>
                  </a:lnTo>
                  <a:cubicBezTo>
                    <a:pt x="8951" y="812800"/>
                    <a:pt x="5852" y="811517"/>
                    <a:pt x="3568" y="809232"/>
                  </a:cubicBezTo>
                  <a:cubicBezTo>
                    <a:pt x="1283" y="806948"/>
                    <a:pt x="0" y="803849"/>
                    <a:pt x="0" y="800618"/>
                  </a:cubicBezTo>
                  <a:lnTo>
                    <a:pt x="0" y="12182"/>
                  </a:lnTo>
                  <a:cubicBezTo>
                    <a:pt x="0" y="8951"/>
                    <a:pt x="1283" y="5852"/>
                    <a:pt x="3568" y="3568"/>
                  </a:cubicBezTo>
                  <a:cubicBezTo>
                    <a:pt x="5852" y="1283"/>
                    <a:pt x="8951" y="0"/>
                    <a:pt x="12182" y="0"/>
                  </a:cubicBezTo>
                  <a:close/>
                </a:path>
              </a:pathLst>
            </a:custGeom>
            <a:blipFill>
              <a:blip r:embed="rId3"/>
              <a:stretch>
                <a:fillRect l="-580" t="0" r="-58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36292" y="67869"/>
            <a:ext cx="11582682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SƠ ĐỒ LUỒNG DỮ LIỆU (DFD)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8314" y="9615317"/>
            <a:ext cx="558066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DFD mức 0: Toàn hệ thống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37744" y="1028700"/>
            <a:ext cx="12042730" cy="8558262"/>
            <a:chOff x="0" y="0"/>
            <a:chExt cx="11437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3729" cy="812800"/>
            </a:xfrm>
            <a:custGeom>
              <a:avLst/>
              <a:gdLst/>
              <a:ahLst/>
              <a:cxnLst/>
              <a:rect r="r" b="b" t="t" l="l"/>
              <a:pathLst>
                <a:path h="812800" w="1143729">
                  <a:moveTo>
                    <a:pt x="14786" y="0"/>
                  </a:moveTo>
                  <a:lnTo>
                    <a:pt x="1128943" y="0"/>
                  </a:lnTo>
                  <a:cubicBezTo>
                    <a:pt x="1132864" y="0"/>
                    <a:pt x="1136625" y="1558"/>
                    <a:pt x="1139398" y="4331"/>
                  </a:cubicBezTo>
                  <a:cubicBezTo>
                    <a:pt x="1142171" y="7104"/>
                    <a:pt x="1143729" y="10865"/>
                    <a:pt x="1143729" y="14786"/>
                  </a:cubicBezTo>
                  <a:lnTo>
                    <a:pt x="1143729" y="798014"/>
                  </a:lnTo>
                  <a:cubicBezTo>
                    <a:pt x="1143729" y="806180"/>
                    <a:pt x="1137109" y="812800"/>
                    <a:pt x="1128943" y="812800"/>
                  </a:cubicBezTo>
                  <a:lnTo>
                    <a:pt x="14786" y="812800"/>
                  </a:lnTo>
                  <a:cubicBezTo>
                    <a:pt x="10865" y="812800"/>
                    <a:pt x="7104" y="811242"/>
                    <a:pt x="4331" y="808469"/>
                  </a:cubicBezTo>
                  <a:cubicBezTo>
                    <a:pt x="1558" y="805696"/>
                    <a:pt x="0" y="801935"/>
                    <a:pt x="0" y="798014"/>
                  </a:cubicBezTo>
                  <a:lnTo>
                    <a:pt x="0" y="14786"/>
                  </a:lnTo>
                  <a:cubicBezTo>
                    <a:pt x="0" y="10865"/>
                    <a:pt x="1558" y="7104"/>
                    <a:pt x="4331" y="4331"/>
                  </a:cubicBezTo>
                  <a:cubicBezTo>
                    <a:pt x="7104" y="1558"/>
                    <a:pt x="10865" y="0"/>
                    <a:pt x="14786" y="0"/>
                  </a:cubicBezTo>
                  <a:close/>
                </a:path>
              </a:pathLst>
            </a:custGeom>
            <a:blipFill>
              <a:blip r:embed="rId3"/>
              <a:stretch>
                <a:fillRect l="-490" t="0" r="-49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67869"/>
            <a:ext cx="11582682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SƠ ĐỒ LUỒNG DỮ LIỆU (DFD)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51840" y="9510762"/>
            <a:ext cx="715711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DFD mức 1: Người dùng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2266" y="1028700"/>
            <a:ext cx="10304601" cy="8656003"/>
          </a:xfrm>
          <a:custGeom>
            <a:avLst/>
            <a:gdLst/>
            <a:ahLst/>
            <a:cxnLst/>
            <a:rect r="r" b="b" t="t" l="l"/>
            <a:pathLst>
              <a:path h="8656003" w="10304601">
                <a:moveTo>
                  <a:pt x="0" y="0"/>
                </a:moveTo>
                <a:lnTo>
                  <a:pt x="10304600" y="0"/>
                </a:lnTo>
                <a:lnTo>
                  <a:pt x="10304600" y="8656003"/>
                </a:lnTo>
                <a:lnTo>
                  <a:pt x="0" y="8656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2" r="0" b="-89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366" y="67869"/>
            <a:ext cx="11582682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SƠ ĐỒ LUỒNG DỮ LIỆU (DFD)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30707" y="9608503"/>
            <a:ext cx="6449645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DFD mức 1: Admin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921" y="1299585"/>
            <a:ext cx="15058550" cy="2268946"/>
          </a:xfrm>
          <a:custGeom>
            <a:avLst/>
            <a:gdLst/>
            <a:ahLst/>
            <a:cxnLst/>
            <a:rect r="r" b="b" t="t" l="l"/>
            <a:pathLst>
              <a:path h="2268946" w="15058550">
                <a:moveTo>
                  <a:pt x="0" y="0"/>
                </a:moveTo>
                <a:lnTo>
                  <a:pt x="15058551" y="0"/>
                </a:lnTo>
                <a:lnTo>
                  <a:pt x="15058551" y="2268946"/>
                </a:lnTo>
                <a:lnTo>
                  <a:pt x="0" y="2268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5" r="0" b="-6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5870" y="3796465"/>
            <a:ext cx="14179319" cy="2623761"/>
          </a:xfrm>
          <a:custGeom>
            <a:avLst/>
            <a:gdLst/>
            <a:ahLst/>
            <a:cxnLst/>
            <a:rect r="r" b="b" t="t" l="l"/>
            <a:pathLst>
              <a:path h="2623761" w="14179319">
                <a:moveTo>
                  <a:pt x="0" y="0"/>
                </a:moveTo>
                <a:lnTo>
                  <a:pt x="14179319" y="0"/>
                </a:lnTo>
                <a:lnTo>
                  <a:pt x="14179319" y="2623760"/>
                </a:lnTo>
                <a:lnTo>
                  <a:pt x="0" y="2623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9921" y="6648825"/>
            <a:ext cx="15405659" cy="2984846"/>
          </a:xfrm>
          <a:custGeom>
            <a:avLst/>
            <a:gdLst/>
            <a:ahLst/>
            <a:cxnLst/>
            <a:rect r="r" b="b" t="t" l="l"/>
            <a:pathLst>
              <a:path h="2984846" w="15405659">
                <a:moveTo>
                  <a:pt x="0" y="0"/>
                </a:moveTo>
                <a:lnTo>
                  <a:pt x="15405659" y="0"/>
                </a:lnTo>
                <a:lnTo>
                  <a:pt x="15405659" y="2984847"/>
                </a:lnTo>
                <a:lnTo>
                  <a:pt x="0" y="298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366" y="67869"/>
            <a:ext cx="11582682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SƠ ĐỒ LUỒNG DỮ LIỆU (DFD)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0707" y="3271986"/>
            <a:ext cx="6449645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DFD mức 2: Đăng nhập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52494" y="5903335"/>
            <a:ext cx="5102587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DFD mức 2: Đăng bài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5821" y="9566997"/>
            <a:ext cx="4006751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DFD mức 2: Tương tác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2655" y="681050"/>
            <a:ext cx="11514237" cy="90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GIAO DIỆN HỆ THỐNG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7336029" cy="90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KẾT QUẢ ĐẠT ĐƯỢC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26055"/>
            <a:ext cx="6294131" cy="291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Website hoạt động ổn định</a:t>
            </a:r>
          </a:p>
          <a:p>
            <a:pPr algn="l">
              <a:lnSpc>
                <a:spcPts val="5857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Giao diện thân thiện, dễ sử dụng</a:t>
            </a:r>
          </a:p>
          <a:p>
            <a:pPr algn="l">
              <a:lnSpc>
                <a:spcPts val="5857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Đáp ứng đầy đủ yêu cầu đề tài</a:t>
            </a:r>
          </a:p>
          <a:p>
            <a:pPr algn="l">
              <a:lnSpc>
                <a:spcPts val="5857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Có khả năng triển khai thực tế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3991161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HẠN CHẾ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7735" y="2225216"/>
            <a:ext cx="8145827" cy="211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Chưa có ứng dụng mobile</a:t>
            </a:r>
          </a:p>
          <a:p>
            <a:pPr algn="l">
              <a:lnSpc>
                <a:spcPts val="5770"/>
              </a:lnSpc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Tính năng phân tích dữ liệu còn cơ bản</a:t>
            </a:r>
          </a:p>
          <a:p>
            <a:pPr algn="l">
              <a:lnSpc>
                <a:spcPts val="5770"/>
              </a:lnSpc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Chưa tích hợp nhiều API môi trường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36325" y="4894226"/>
            <a:ext cx="4117804" cy="129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36325" y="7807065"/>
            <a:ext cx="4117804" cy="129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8514861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HƯỚNG PHÁT TRIỂN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6382" y="2002165"/>
            <a:ext cx="11631343" cy="211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Phát triển ứng dụng di động</a:t>
            </a:r>
          </a:p>
          <a:p>
            <a:pPr algn="l">
              <a:lnSpc>
                <a:spcPts val="5770"/>
              </a:lnSpc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Tích hợp thêm dữ liệu môi trường nâng cao</a:t>
            </a:r>
          </a:p>
          <a:p>
            <a:pPr algn="l">
              <a:lnSpc>
                <a:spcPts val="5770"/>
              </a:lnSpc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Mở rộng cộng đồng và tính năng tương tác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36325" y="4894226"/>
            <a:ext cx="4117804" cy="129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36325" y="7807065"/>
            <a:ext cx="4117804" cy="129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4108643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KẾT LUẬN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7522" y="2002165"/>
            <a:ext cx="11631343" cy="211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Đồ án đạt được mục tiêu đề ra</a:t>
            </a:r>
          </a:p>
          <a:p>
            <a:pPr algn="l">
              <a:lnSpc>
                <a:spcPts val="5770"/>
              </a:lnSpc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Ứng dụng hiệu quả công nghệ MERN Stack</a:t>
            </a:r>
          </a:p>
          <a:p>
            <a:pPr algn="l">
              <a:lnSpc>
                <a:spcPts val="5770"/>
              </a:lnSpc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Góp phần lan tỏa thông điệp sống xanh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36325" y="4894226"/>
            <a:ext cx="4117804" cy="129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36325" y="7807065"/>
            <a:ext cx="4117804" cy="129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7649" y="-514350"/>
            <a:ext cx="9144000" cy="11315700"/>
            <a:chOff x="0" y="0"/>
            <a:chExt cx="2408296" cy="29802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980267"/>
            </a:xfrm>
            <a:custGeom>
              <a:avLst/>
              <a:gdLst/>
              <a:ahLst/>
              <a:cxnLst/>
              <a:rect r="r" b="b" t="t" l="l"/>
              <a:pathLst>
                <a:path h="29802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980267"/>
                  </a:lnTo>
                  <a:lnTo>
                    <a:pt x="0" y="298026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3027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54654" y="6724186"/>
            <a:ext cx="1204292" cy="120429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7224" y="7007625"/>
            <a:ext cx="5779463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Chức năng chính của hệ thống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8470463"/>
            <a:ext cx="693482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Công nghệ và kiến trúc hệ thống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73297" y="2224150"/>
            <a:ext cx="6214315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Thiết kế hệ thống (Use Case, DFD)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268598" y="390318"/>
            <a:ext cx="7138391" cy="7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91"/>
              </a:lnSpc>
            </a:pPr>
            <a:r>
              <a:rPr lang="en-US" sz="4708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NỘI DUNG </a:t>
            </a:r>
            <a:r>
              <a:rPr lang="en-US" sz="4708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TRÌNH BÀY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8320" y="2162317"/>
            <a:ext cx="5948366" cy="51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Lý do chọn đề tài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320" y="3902348"/>
            <a:ext cx="5948366" cy="51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Mục tiêu và phạm vi nghiên cứu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8320" y="5362224"/>
            <a:ext cx="5948366" cy="51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Tổng quan hệ thống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54654" y="4988311"/>
            <a:ext cx="1204292" cy="120429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54654" y="3488264"/>
            <a:ext cx="1204292" cy="120429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54654" y="1918548"/>
            <a:ext cx="1204292" cy="120429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41262" y="8048567"/>
            <a:ext cx="1204292" cy="120429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484381" y="6724186"/>
            <a:ext cx="1204292" cy="120429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474161" y="3601768"/>
            <a:ext cx="13652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7484381" y="4988311"/>
            <a:ext cx="1204292" cy="1204292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484381" y="3396269"/>
            <a:ext cx="1204292" cy="1204292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403887" y="3561455"/>
            <a:ext cx="13652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553007" y="1918548"/>
            <a:ext cx="1204292" cy="120429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460768" y="2032052"/>
            <a:ext cx="13652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03887" y="5128895"/>
            <a:ext cx="13652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460768" y="6995560"/>
            <a:ext cx="13652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472513" y="8214228"/>
            <a:ext cx="13652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74161" y="5176197"/>
            <a:ext cx="13652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393667" y="2016953"/>
            <a:ext cx="13652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474161" y="6837689"/>
            <a:ext cx="13652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273297" y="3701870"/>
            <a:ext cx="3147538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 quả đạt được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296641" y="5293912"/>
            <a:ext cx="5261079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Hạn chế và hướng phát triển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273297" y="7024135"/>
            <a:ext cx="1483442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 luận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8500" y="3124200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41400" y="3124200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33297" y="3191597"/>
            <a:ext cx="8421405" cy="256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CẢM ƠN THẦY ĐÃ LẮNG NGHE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16825" y="6705600"/>
            <a:ext cx="3054350" cy="761278"/>
            <a:chOff x="0" y="0"/>
            <a:chExt cx="804438" cy="200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4438" cy="200501"/>
            </a:xfrm>
            <a:custGeom>
              <a:avLst/>
              <a:gdLst/>
              <a:ahLst/>
              <a:cxnLst/>
              <a:rect r="r" b="b" t="t" l="l"/>
              <a:pathLst>
                <a:path h="200501" w="804438">
                  <a:moveTo>
                    <a:pt x="100251" y="0"/>
                  </a:moveTo>
                  <a:lnTo>
                    <a:pt x="704187" y="0"/>
                  </a:lnTo>
                  <a:cubicBezTo>
                    <a:pt x="730775" y="0"/>
                    <a:pt x="756275" y="10562"/>
                    <a:pt x="775075" y="29363"/>
                  </a:cubicBezTo>
                  <a:cubicBezTo>
                    <a:pt x="793876" y="48163"/>
                    <a:pt x="804438" y="73662"/>
                    <a:pt x="804438" y="100251"/>
                  </a:cubicBezTo>
                  <a:lnTo>
                    <a:pt x="804438" y="100251"/>
                  </a:lnTo>
                  <a:cubicBezTo>
                    <a:pt x="804438" y="155617"/>
                    <a:pt x="759554" y="200501"/>
                    <a:pt x="704187" y="200501"/>
                  </a:cubicBezTo>
                  <a:lnTo>
                    <a:pt x="100251" y="200501"/>
                  </a:lnTo>
                  <a:cubicBezTo>
                    <a:pt x="44884" y="200501"/>
                    <a:pt x="0" y="155617"/>
                    <a:pt x="0" y="100251"/>
                  </a:cubicBezTo>
                  <a:lnTo>
                    <a:pt x="0" y="100251"/>
                  </a:lnTo>
                  <a:cubicBezTo>
                    <a:pt x="0" y="44884"/>
                    <a:pt x="44884" y="0"/>
                    <a:pt x="10025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04438" cy="248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620292"/>
            <a:chOff x="0" y="0"/>
            <a:chExt cx="4816593" cy="4267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426744"/>
            </a:xfrm>
            <a:custGeom>
              <a:avLst/>
              <a:gdLst/>
              <a:ahLst/>
              <a:cxnLst/>
              <a:rect r="r" b="b" t="t" l="l"/>
              <a:pathLst>
                <a:path h="4267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6744"/>
                  </a:lnTo>
                  <a:lnTo>
                    <a:pt x="0" y="426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483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46818" y="8630505"/>
            <a:ext cx="897167" cy="2183545"/>
            <a:chOff x="0" y="0"/>
            <a:chExt cx="236291" cy="575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083515" y="4743350"/>
            <a:ext cx="3695918" cy="4966750"/>
            <a:chOff x="0" y="0"/>
            <a:chExt cx="3663950" cy="4923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69960" t="0" r="-6996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2687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2687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724409" y="4743350"/>
            <a:ext cx="6863054" cy="4822378"/>
          </a:xfrm>
          <a:custGeom>
            <a:avLst/>
            <a:gdLst/>
            <a:ahLst/>
            <a:cxnLst/>
            <a:rect r="r" b="b" t="t" l="l"/>
            <a:pathLst>
              <a:path h="4822378" w="6863054">
                <a:moveTo>
                  <a:pt x="0" y="0"/>
                </a:moveTo>
                <a:lnTo>
                  <a:pt x="6863054" y="0"/>
                </a:lnTo>
                <a:lnTo>
                  <a:pt x="6863054" y="4822378"/>
                </a:lnTo>
                <a:lnTo>
                  <a:pt x="0" y="4822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87670" y="4916832"/>
            <a:ext cx="5407731" cy="3137967"/>
            <a:chOff x="0" y="0"/>
            <a:chExt cx="812800" cy="4716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471647"/>
            </a:xfrm>
            <a:custGeom>
              <a:avLst/>
              <a:gdLst/>
              <a:ahLst/>
              <a:cxnLst/>
              <a:rect r="r" b="b" t="t" l="l"/>
              <a:pathLst>
                <a:path h="471647" w="812800">
                  <a:moveTo>
                    <a:pt x="32928" y="0"/>
                  </a:moveTo>
                  <a:lnTo>
                    <a:pt x="779872" y="0"/>
                  </a:lnTo>
                  <a:cubicBezTo>
                    <a:pt x="798058" y="0"/>
                    <a:pt x="812800" y="14742"/>
                    <a:pt x="812800" y="32928"/>
                  </a:cubicBezTo>
                  <a:lnTo>
                    <a:pt x="812800" y="438719"/>
                  </a:lnTo>
                  <a:cubicBezTo>
                    <a:pt x="812800" y="456905"/>
                    <a:pt x="798058" y="471647"/>
                    <a:pt x="779872" y="471647"/>
                  </a:cubicBezTo>
                  <a:lnTo>
                    <a:pt x="32928" y="471647"/>
                  </a:lnTo>
                  <a:cubicBezTo>
                    <a:pt x="14742" y="471647"/>
                    <a:pt x="0" y="456905"/>
                    <a:pt x="0" y="438719"/>
                  </a:cubicBezTo>
                  <a:lnTo>
                    <a:pt x="0" y="32928"/>
                  </a:lnTo>
                  <a:cubicBezTo>
                    <a:pt x="0" y="14742"/>
                    <a:pt x="14742" y="0"/>
                    <a:pt x="32928" y="0"/>
                  </a:cubicBezTo>
                  <a:close/>
                </a:path>
              </a:pathLst>
            </a:custGeom>
            <a:blipFill>
              <a:blip r:embed="rId5"/>
              <a:stretch>
                <a:fillRect l="-1579" t="0" r="-1579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85049" y="554264"/>
            <a:ext cx="6444825" cy="7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LÝ DO CHỌN ĐỀ TÀI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7070" y="1677442"/>
            <a:ext cx="15923670" cy="270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22"/>
              </a:lnSpc>
            </a:pPr>
            <a:r>
              <a:rPr lang="en-US" sz="2899" spc="2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Ô nhiễm môi trường và biến đổi khí hậu ngày càng nghiêm trọng</a:t>
            </a:r>
          </a:p>
          <a:p>
            <a:pPr algn="just">
              <a:lnSpc>
                <a:spcPts val="5422"/>
              </a:lnSpc>
            </a:pPr>
            <a:r>
              <a:rPr lang="en-US" sz="2899" spc="2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Nhận thức và hành vi sống xanh trong cộng đồng còn hạn chế</a:t>
            </a:r>
          </a:p>
          <a:p>
            <a:pPr algn="just">
              <a:lnSpc>
                <a:spcPts val="5422"/>
              </a:lnSpc>
            </a:pPr>
            <a:r>
              <a:rPr lang="en-US" sz="2899" spc="2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Thiếu nền tảng số vừa tuyên truyền vừa có tính tương tác</a:t>
            </a:r>
          </a:p>
          <a:p>
            <a:pPr algn="just">
              <a:lnSpc>
                <a:spcPts val="5422"/>
              </a:lnSpc>
            </a:pPr>
            <a:r>
              <a:rPr lang="en-US" sz="2899" spc="2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Công nghệ web hiện đại có thể góp phần giải quyết vấn đề xã hội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32657" y="465160"/>
            <a:ext cx="9418550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MỤC TIÊU NGHIÊN CỨU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8477" y="1388089"/>
            <a:ext cx="15220483" cy="440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7"/>
              </a:lnSpc>
            </a:pPr>
            <a:r>
              <a:rPr lang="en-US" sz="2899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Mục tiêu tổng quát</a:t>
            </a:r>
          </a:p>
          <a:p>
            <a:pPr algn="just" marL="626109" indent="-313054" lvl="1">
              <a:lnSpc>
                <a:spcPts val="5857"/>
              </a:lnSpc>
              <a:buFont typeface="Arial"/>
              <a:buChar char="•"/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Xây dựng website tuyên truyền và chia sẻ mẹo sống xanh</a:t>
            </a:r>
          </a:p>
          <a:p>
            <a:pPr algn="just">
              <a:lnSpc>
                <a:spcPts val="5857"/>
              </a:lnSpc>
            </a:pPr>
            <a:r>
              <a:rPr lang="en-US" sz="2899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Mục tiêu cụ thể</a:t>
            </a:r>
          </a:p>
          <a:p>
            <a:pPr algn="just" marL="626109" indent="-313054" lvl="1">
              <a:lnSpc>
                <a:spcPts val="5857"/>
              </a:lnSpc>
              <a:buFont typeface="Arial"/>
              <a:buChar char="•"/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Cung cấp kiến thức môi trường dễ tiếp cận</a:t>
            </a:r>
          </a:p>
          <a:p>
            <a:pPr algn="just" marL="626109" indent="-313054" lvl="1">
              <a:lnSpc>
                <a:spcPts val="5857"/>
              </a:lnSpc>
              <a:buFont typeface="Arial"/>
              <a:buChar char="•"/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Tạo diễn đàn chia sẻ kinh nghiệm sống xanh</a:t>
            </a:r>
          </a:p>
          <a:p>
            <a:pPr algn="just" marL="626109" indent="-313054" lvl="1">
              <a:lnSpc>
                <a:spcPts val="5857"/>
              </a:lnSpc>
              <a:buFont typeface="Arial"/>
              <a:buChar char="•"/>
            </a:pPr>
            <a:r>
              <a:rPr lang="en-US" sz="289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Ứng dụng MERN Stack vào hệ thống thực tế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416165" y="429700"/>
            <a:ext cx="5246370" cy="524637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3"/>
              <a:stretch>
                <a:fillRect l="-45113" t="0" r="-45113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776835" y="4610930"/>
            <a:ext cx="5246370" cy="52463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25223" y="364462"/>
              <a:ext cx="5646214" cy="5621077"/>
            </a:xfrm>
            <a:custGeom>
              <a:avLst/>
              <a:gdLst/>
              <a:ahLst/>
              <a:cxnLst/>
              <a:rect r="r" b="b" t="t" l="l"/>
              <a:pathLst>
                <a:path h="5621077" w="5646214">
                  <a:moveTo>
                    <a:pt x="2823107" y="28"/>
                  </a:moveTo>
                  <a:cubicBezTo>
                    <a:pt x="1816014" y="-4476"/>
                    <a:pt x="883489" y="530217"/>
                    <a:pt x="378638" y="1401642"/>
                  </a:cubicBezTo>
                  <a:cubicBezTo>
                    <a:pt x="-126213" y="2273067"/>
                    <a:pt x="-126213" y="3348009"/>
                    <a:pt x="378638" y="4219434"/>
                  </a:cubicBezTo>
                  <a:cubicBezTo>
                    <a:pt x="883489" y="5090859"/>
                    <a:pt x="1816014" y="5625552"/>
                    <a:pt x="2823107" y="5621048"/>
                  </a:cubicBezTo>
                  <a:cubicBezTo>
                    <a:pt x="3830200" y="5625552"/>
                    <a:pt x="4762725" y="5090859"/>
                    <a:pt x="5267576" y="4219434"/>
                  </a:cubicBezTo>
                  <a:cubicBezTo>
                    <a:pt x="5772427" y="3348009"/>
                    <a:pt x="5772427" y="2273067"/>
                    <a:pt x="5267576" y="1401642"/>
                  </a:cubicBezTo>
                  <a:cubicBezTo>
                    <a:pt x="4762725" y="530217"/>
                    <a:pt x="3830200" y="-4476"/>
                    <a:pt x="2823107" y="28"/>
                  </a:cubicBezTo>
                  <a:close/>
                </a:path>
              </a:pathLst>
            </a:custGeom>
            <a:blipFill>
              <a:blip r:embed="rId4"/>
              <a:stretch>
                <a:fillRect l="-30149" t="0" r="-3014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31503" y="634238"/>
            <a:ext cx="6905544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ĐỐI TƯỢNG &amp; 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PHẠM VI NGHIÊN CỨU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63280"/>
            <a:ext cx="12322177" cy="51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2899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Đối tượng nghiên cứu</a:t>
            </a:r>
          </a:p>
          <a:p>
            <a:pPr algn="l" marL="626109" indent="-313054" lvl="1">
              <a:lnSpc>
                <a:spcPts val="5886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Công nghệ MERN Stack</a:t>
            </a:r>
          </a:p>
          <a:p>
            <a:pPr algn="l" marL="626109" indent="-313054" lvl="1">
              <a:lnSpc>
                <a:spcPts val="5886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Hành vi người dùng quan tâm đến môi trường</a:t>
            </a:r>
          </a:p>
          <a:p>
            <a:pPr algn="l">
              <a:lnSpc>
                <a:spcPts val="5886"/>
              </a:lnSpc>
            </a:pPr>
            <a:r>
              <a:rPr lang="en-US" sz="2899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Phạm vi nghiên cứu</a:t>
            </a:r>
          </a:p>
          <a:p>
            <a:pPr algn="l" marL="626109" indent="-313054" lvl="1">
              <a:lnSpc>
                <a:spcPts val="5886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Ứng dụng web</a:t>
            </a:r>
          </a:p>
          <a:p>
            <a:pPr algn="l" marL="626109" indent="-313054" lvl="1">
              <a:lnSpc>
                <a:spcPts val="5886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Người dùng trẻ, học sinh – sinh viên</a:t>
            </a:r>
          </a:p>
          <a:p>
            <a:pPr algn="l" marL="626109" indent="-313054" lvl="1">
              <a:lnSpc>
                <a:spcPts val="5886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Nội dung sống xanh tại Việt Nam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84982" y="1401445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130049" y="1793380"/>
            <a:ext cx="5013951" cy="6737985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0" t="0" r="-10237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2687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2687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44314" y="1774507"/>
            <a:ext cx="3073669" cy="3174485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95" t="0" r="-2749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708409" y="385342"/>
            <a:ext cx="14760572" cy="90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TỔNG QUAN HỆ THỐNG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58325" y="1545730"/>
            <a:ext cx="8207853" cy="361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8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Website kết hợp cổng thông tin &amp; diễn đàn cộng đồng</a:t>
            </a:r>
          </a:p>
          <a:p>
            <a:pPr algn="just">
              <a:lnSpc>
                <a:spcPts val="5828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Hỗ trợ người dùng tra cứu thông tin và tương tác</a:t>
            </a:r>
          </a:p>
          <a:p>
            <a:pPr algn="just">
              <a:lnSpc>
                <a:spcPts val="5828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Phân quyền User / Admin rõ ràng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44314" y="5338007"/>
            <a:ext cx="3073669" cy="3174485"/>
            <a:chOff x="0" y="0"/>
            <a:chExt cx="6350000" cy="65582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519" t="0" r="-2751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61699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044798" y="1390086"/>
            <a:ext cx="3935158" cy="3753414"/>
            <a:chOff x="0" y="0"/>
            <a:chExt cx="6324600" cy="6032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21391" t="0" r="-2139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86696"/>
            <a:ext cx="10027835" cy="90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CÁC CHỨC NĂNG CHÍNH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532818"/>
            <a:ext cx="10249475" cy="366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7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Hiển thị chỉ số chất lượng không khí (AQI) thời gian thực</a:t>
            </a:r>
          </a:p>
          <a:p>
            <a:pPr algn="just">
              <a:lnSpc>
                <a:spcPts val="5857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Tin tức &amp; kiến thức về môi trường</a:t>
            </a:r>
          </a:p>
          <a:p>
            <a:pPr algn="just">
              <a:lnSpc>
                <a:spcPts val="5857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Diễn đàn chia sẻ mẹo sống xanh</a:t>
            </a:r>
          </a:p>
          <a:p>
            <a:pPr algn="just">
              <a:lnSpc>
                <a:spcPts val="5857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Đăng nhập, đăng ký, phân quyền người dùng</a:t>
            </a:r>
          </a:p>
          <a:p>
            <a:pPr algn="just">
              <a:lnSpc>
                <a:spcPts val="5857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Trang quản trị hệ thống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355892" y="5439799"/>
            <a:ext cx="3935158" cy="3753414"/>
            <a:chOff x="0" y="0"/>
            <a:chExt cx="6324600" cy="6032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-21391" t="0" r="-21391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346403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7950" y="806450"/>
            <a:ext cx="6294884" cy="8674100"/>
            <a:chOff x="0" y="0"/>
            <a:chExt cx="1657912" cy="22845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791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657912">
                  <a:moveTo>
                    <a:pt x="62724" y="0"/>
                  </a:moveTo>
                  <a:lnTo>
                    <a:pt x="1595188" y="0"/>
                  </a:lnTo>
                  <a:cubicBezTo>
                    <a:pt x="1611824" y="0"/>
                    <a:pt x="1627778" y="6608"/>
                    <a:pt x="1639541" y="18371"/>
                  </a:cubicBezTo>
                  <a:cubicBezTo>
                    <a:pt x="1651304" y="30134"/>
                    <a:pt x="1657912" y="46088"/>
                    <a:pt x="1657912" y="62724"/>
                  </a:cubicBezTo>
                  <a:lnTo>
                    <a:pt x="1657912" y="2221813"/>
                  </a:lnTo>
                  <a:cubicBezTo>
                    <a:pt x="1657912" y="2256454"/>
                    <a:pt x="1629830" y="2284537"/>
                    <a:pt x="1595188" y="2284537"/>
                  </a:cubicBezTo>
                  <a:lnTo>
                    <a:pt x="62724" y="2284537"/>
                  </a:lnTo>
                  <a:cubicBezTo>
                    <a:pt x="46088" y="2284537"/>
                    <a:pt x="30134" y="2277928"/>
                    <a:pt x="18371" y="2266165"/>
                  </a:cubicBezTo>
                  <a:cubicBezTo>
                    <a:pt x="6608" y="2254403"/>
                    <a:pt x="0" y="2238448"/>
                    <a:pt x="0" y="2221813"/>
                  </a:cubicBezTo>
                  <a:lnTo>
                    <a:pt x="0" y="62724"/>
                  </a:lnTo>
                  <a:cubicBezTo>
                    <a:pt x="0" y="46088"/>
                    <a:pt x="6608" y="30134"/>
                    <a:pt x="18371" y="18371"/>
                  </a:cubicBezTo>
                  <a:cubicBezTo>
                    <a:pt x="30134" y="6608"/>
                    <a:pt x="46088" y="0"/>
                    <a:pt x="627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5791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307130"/>
            <a:ext cx="8976116" cy="90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CÔNG NGHỆ SỬ DỤNG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33376" y="1549079"/>
            <a:ext cx="3345825" cy="199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5"/>
              </a:lnSpc>
            </a:pPr>
            <a:r>
              <a:rPr lang="en-US" b="true" sz="2899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</a:t>
            </a:r>
          </a:p>
          <a:p>
            <a:pPr algn="just">
              <a:lnSpc>
                <a:spcPts val="5335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React.js, Vite</a:t>
            </a:r>
          </a:p>
          <a:p>
            <a:pPr algn="just">
              <a:lnSpc>
                <a:spcPts val="5335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TailwindCSS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33376" y="4385056"/>
            <a:ext cx="3794065" cy="1316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2899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  <a:p>
            <a:pPr algn="l">
              <a:lnSpc>
                <a:spcPts val="5335"/>
              </a:lnSpc>
            </a:pPr>
            <a:r>
              <a:rPr lang="en-US" sz="28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</a:t>
            </a: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Node.js, Express.js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862583" y="1606753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62583" y="4210291"/>
            <a:ext cx="1868266" cy="186826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62583" y="6811982"/>
            <a:ext cx="1868266" cy="186826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97729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7729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7729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33376" y="6796202"/>
            <a:ext cx="4032009" cy="191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1"/>
              </a:lnSpc>
            </a:pPr>
            <a:r>
              <a:rPr lang="en-US" sz="2899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&amp; Security</a:t>
            </a:r>
          </a:p>
          <a:p>
            <a:pPr algn="l">
              <a:lnSpc>
                <a:spcPts val="5161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MongoDB</a:t>
            </a:r>
          </a:p>
          <a:p>
            <a:pPr algn="l">
              <a:lnSpc>
                <a:spcPts val="5161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JWT, Bcrypt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775435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00592" y="711200"/>
            <a:ext cx="7562868" cy="90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Paytone One"/>
                <a:ea typeface="Paytone One"/>
                <a:cs typeface="Paytone One"/>
                <a:sym typeface="Paytone One"/>
              </a:rPr>
              <a:t>KIẾN TRÚC HỆ THỐNG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00592" y="2216591"/>
            <a:ext cx="5634574" cy="64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2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Mô hình Client – Server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06450" y="806450"/>
            <a:ext cx="6990015" cy="8674100"/>
            <a:chOff x="0" y="0"/>
            <a:chExt cx="1840992" cy="22845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4099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840992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62333" y="1606753"/>
            <a:ext cx="1868266" cy="186826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62333" y="4210291"/>
            <a:ext cx="1868266" cy="18682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62333" y="6811982"/>
            <a:ext cx="1868266" cy="186826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97704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7704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7704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4591085"/>
            <a:ext cx="5634574" cy="64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2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Áp dụng kiến trúc MVC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00592" y="7412851"/>
            <a:ext cx="5634574" cy="64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2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Giao tiếp qua RESTful API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DAG9YJHXQfw</dc:identifier>
  <dcterms:modified xsi:type="dcterms:W3CDTF">2011-08-01T06:04:30Z</dcterms:modified>
  <cp:revision>1</cp:revision>
  <dc:title>Blue &amp; white company profile presentation</dc:title>
</cp:coreProperties>
</file>